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268" r:id="rId5"/>
    <p:sldId id="289" r:id="rId6"/>
    <p:sldId id="279" r:id="rId7"/>
    <p:sldId id="270" r:id="rId8"/>
    <p:sldId id="272" r:id="rId9"/>
    <p:sldId id="274" r:id="rId10"/>
    <p:sldId id="278" r:id="rId11"/>
    <p:sldId id="281" r:id="rId12"/>
    <p:sldId id="282" r:id="rId13"/>
    <p:sldId id="283" r:id="rId14"/>
    <p:sldId id="284" r:id="rId15"/>
    <p:sldId id="286" r:id="rId16"/>
    <p:sldId id="288" r:id="rId17"/>
    <p:sldId id="294" r:id="rId18"/>
    <p:sldId id="295" r:id="rId19"/>
    <p:sldId id="296" r:id="rId20"/>
    <p:sldId id="297" r:id="rId21"/>
    <p:sldId id="298" r:id="rId22"/>
    <p:sldId id="293" r:id="rId23"/>
    <p:sldId id="290" r:id="rId24"/>
  </p:sldIdLst>
  <p:sldSz cx="12192000" cy="6858000"/>
  <p:notesSz cx="7010400" cy="92964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King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Kin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57"/>
    <a:srgbClr val="CDAC09"/>
    <a:srgbClr val="D4BC0A"/>
    <a:srgbClr val="732121"/>
    <a:srgbClr val="643D30"/>
    <a:srgbClr val="CA4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82597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0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E2FEFA-48FC-4412-B68F-E384811B6B6E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697FCC-4A95-4E0A-B92F-BC848E208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08ED5C-55C6-470F-8B5E-837CD75E26A8}" type="datetimeFigureOut">
              <a:rPr lang="ru-RU"/>
              <a:pPr>
                <a:defRPr/>
              </a:pPr>
              <a:t>24.02.2022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FAE37E-C4ED-4887-A039-3E7F5021B89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100" b="1" dirty="0"/>
              <a:t>Template Read-Me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 not insert animations or slide transitions into your presentation.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Use only sans serif fonts (i.e.: Arial, Tahoma, Helvetica).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Fonts must be between 24 points and 32 points in size. The minimum point size allowed is 18.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Avoid having too much text.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the text flows outside the safe title area, split the information into two or more slides.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Pictures with white backgrounds should be toned down by right clicking the mouse on the picture, then selecting Format Picture, lower the brightness by 10%.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Ensure graphics (pictures, charts) are high resolution so they can be easily viewed on screen.</a:t>
            </a:r>
          </a:p>
          <a:p>
            <a:pPr>
              <a:defRPr/>
            </a:pPr>
            <a:endParaRPr lang="en-US" dirty="0" smtClean="0"/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The </a:t>
            </a:r>
            <a:r>
              <a:rPr lang="en-US" b="1" kern="0" dirty="0" smtClean="0"/>
              <a:t>Safe Area</a:t>
            </a:r>
            <a:r>
              <a:rPr lang="en-US" kern="0" dirty="0" smtClean="0"/>
              <a:t> grid lines that you see on the background should be removed when your presentation is completely formatted.</a:t>
            </a:r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To remove the grid lines: Select the </a:t>
            </a:r>
            <a:r>
              <a:rPr lang="en-US" b="1" kern="0" dirty="0" smtClean="0"/>
              <a:t>View</a:t>
            </a:r>
            <a:r>
              <a:rPr lang="en-US" kern="0" dirty="0" smtClean="0"/>
              <a:t> tab. On the left side of the upper tool bar, click on </a:t>
            </a:r>
            <a:r>
              <a:rPr lang="en-US" b="1" kern="0" dirty="0" smtClean="0"/>
              <a:t>Slide Master</a:t>
            </a:r>
            <a:r>
              <a:rPr lang="en-US" kern="0" dirty="0" smtClean="0"/>
              <a:t>. Select the top most slide in the list.  </a:t>
            </a:r>
            <a:r>
              <a:rPr lang="en-US" i="1" kern="0" dirty="0" smtClean="0"/>
              <a:t>(You may need to scroll)</a:t>
            </a:r>
            <a:endParaRPr lang="en-US" kern="0" dirty="0" smtClean="0"/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To select the </a:t>
            </a:r>
            <a:r>
              <a:rPr lang="en-US" b="1" kern="0" dirty="0" smtClean="0"/>
              <a:t>Safe Area </a:t>
            </a:r>
            <a:r>
              <a:rPr lang="en-US" kern="0" dirty="0" smtClean="0"/>
              <a:t>we suggest clicking on the upper left corner of the object.  Once it highlights, press delete.  Save your presentation.</a:t>
            </a:r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Alternatively you may hide the </a:t>
            </a:r>
            <a:r>
              <a:rPr lang="en-US" b="1" dirty="0" smtClean="0"/>
              <a:t>Safe Area</a:t>
            </a:r>
            <a:r>
              <a:rPr lang="en-US" dirty="0" smtClean="0"/>
              <a:t> by clicking </a:t>
            </a:r>
            <a:r>
              <a:rPr lang="en-US" b="1" dirty="0" smtClean="0"/>
              <a:t>Hide Background Graphics </a:t>
            </a:r>
            <a:r>
              <a:rPr lang="en-US" dirty="0" smtClean="0"/>
              <a:t>in the </a:t>
            </a:r>
            <a:r>
              <a:rPr lang="en-US" b="1" dirty="0" smtClean="0"/>
              <a:t>Design</a:t>
            </a:r>
            <a:r>
              <a:rPr lang="en-US" dirty="0" smtClean="0"/>
              <a:t> tab for each slide in your presentation.  </a:t>
            </a:r>
            <a:r>
              <a:rPr lang="en-US" i="1" dirty="0" smtClean="0"/>
              <a:t>(However, make sure this action does not also affect other graphics you have added to your presentation.)</a:t>
            </a:r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i="1" dirty="0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i="1" dirty="0" smtClean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fld id="{876CD746-6B4A-4DC2-BE94-9395DC98C89F}" type="slidenum">
              <a:rPr lang="ru-RU" altLang="en-US" smtClean="0">
                <a:latin typeface="Calibri" panose="020F0502020204030204" pitchFamily="34" charset="0"/>
              </a:rPr>
              <a:pPr/>
              <a:t>1</a:t>
            </a:fld>
            <a:endParaRPr lang="ru-RU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AE37E-C4ED-4887-A039-3E7F5021B89B}" type="slidenum">
              <a:rPr lang="ru-RU" altLang="en-US" smtClean="0"/>
              <a:pPr>
                <a:defRPr/>
              </a:pPr>
              <a:t>17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7449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AE37E-C4ED-4887-A039-3E7F5021B89B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187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100" b="1" dirty="0"/>
              <a:t>Template Read-Me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 not insert animations or slide transitions into your presentation.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Use only sans serif fonts (i.e.: Arial, Tahoma, Helvetica).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Fonts must be between 24 points and 32 points in size. The minimum point size allowed is 18.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Avoid having too much text. 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the text flows outside the safe title area, split the information into two or more slides.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Pictures with white backgrounds should be toned down by right clicking the mouse on the picture, then selecting Format Picture, lower the brightness by 10%.</a:t>
            </a:r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Ensure graphics (pictures, charts) are high resolution so they can be easily viewed on screen.</a:t>
            </a:r>
          </a:p>
          <a:p>
            <a:pPr>
              <a:defRPr/>
            </a:pPr>
            <a:endParaRPr lang="en-US" dirty="0" smtClean="0"/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The </a:t>
            </a:r>
            <a:r>
              <a:rPr lang="en-US" b="1" kern="0" dirty="0" smtClean="0"/>
              <a:t>Safe Area</a:t>
            </a:r>
            <a:r>
              <a:rPr lang="en-US" kern="0" dirty="0" smtClean="0"/>
              <a:t> grid lines that you see on the background should be removed when your presentation is completely formatted.</a:t>
            </a:r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To remove the grid lines: Select the </a:t>
            </a:r>
            <a:r>
              <a:rPr lang="en-US" b="1" kern="0" dirty="0" smtClean="0"/>
              <a:t>View</a:t>
            </a:r>
            <a:r>
              <a:rPr lang="en-US" kern="0" dirty="0" smtClean="0"/>
              <a:t> tab. On the left side of the upper tool bar, click on </a:t>
            </a:r>
            <a:r>
              <a:rPr lang="en-US" b="1" kern="0" dirty="0" smtClean="0"/>
              <a:t>Slide Master</a:t>
            </a:r>
            <a:r>
              <a:rPr lang="en-US" kern="0" dirty="0" smtClean="0"/>
              <a:t>. Select the top most slide in the list.  </a:t>
            </a:r>
            <a:r>
              <a:rPr lang="en-US" i="1" kern="0" dirty="0" smtClean="0"/>
              <a:t>(You may need to scroll)</a:t>
            </a:r>
            <a:endParaRPr lang="en-US" kern="0" dirty="0" smtClean="0"/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 smtClean="0"/>
              <a:t>To select the </a:t>
            </a:r>
            <a:r>
              <a:rPr lang="en-US" b="1" kern="0" dirty="0" smtClean="0"/>
              <a:t>Safe Area </a:t>
            </a:r>
            <a:r>
              <a:rPr lang="en-US" kern="0" dirty="0" smtClean="0"/>
              <a:t>we suggest clicking on the upper left corner of the object.  Once it highlights, press delete.  Save your presentation.</a:t>
            </a:r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Alternatively you may hide the </a:t>
            </a:r>
            <a:r>
              <a:rPr lang="en-US" b="1" dirty="0" smtClean="0"/>
              <a:t>Safe Area</a:t>
            </a:r>
            <a:r>
              <a:rPr lang="en-US" dirty="0" smtClean="0"/>
              <a:t> by clicking </a:t>
            </a:r>
            <a:r>
              <a:rPr lang="en-US" b="1" dirty="0" smtClean="0"/>
              <a:t>Hide Background Graphics </a:t>
            </a:r>
            <a:r>
              <a:rPr lang="en-US" dirty="0" smtClean="0"/>
              <a:t>in the </a:t>
            </a:r>
            <a:r>
              <a:rPr lang="en-US" b="1" dirty="0" smtClean="0"/>
              <a:t>Design</a:t>
            </a:r>
            <a:r>
              <a:rPr lang="en-US" dirty="0" smtClean="0"/>
              <a:t> tab for each slide in your presentation.  </a:t>
            </a:r>
            <a:r>
              <a:rPr lang="en-US" i="1" dirty="0" smtClean="0"/>
              <a:t>(However, make sure this action does not also affect other graphics you have added to your presentation.)</a:t>
            </a:r>
          </a:p>
          <a:p>
            <a:pPr marL="174708" indent="-17470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i="1" dirty="0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n-US" i="1" dirty="0" smtClean="0"/>
          </a:p>
          <a:p>
            <a:pPr marL="174708" indent="-174708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fld id="{876CD746-6B4A-4DC2-BE94-9395DC98C89F}" type="slidenum">
              <a:rPr lang="ru-RU" altLang="en-US" smtClean="0">
                <a:latin typeface="Calibri" panose="020F0502020204030204" pitchFamily="34" charset="0"/>
              </a:rPr>
              <a:pPr/>
              <a:t>20</a:t>
            </a:fld>
            <a:endParaRPr lang="ru-RU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AE37E-C4ED-4887-A039-3E7F5021B89B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79639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fld id="{B1B733AE-294B-41E7-9733-53D23FC42467}" type="slidenum">
              <a:rPr lang="ru-RU" altLang="en-US" smtClean="0">
                <a:latin typeface="Calibri" panose="020F0502020204030204" pitchFamily="34" charset="0"/>
              </a:rPr>
              <a:pPr/>
              <a:t>6</a:t>
            </a:fld>
            <a:endParaRPr lang="ru-RU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fld id="{7B884663-987F-4DC6-B9C6-F2C2509C0D8A}" type="slidenum">
              <a:rPr lang="ru-RU" altLang="en-US" smtClean="0">
                <a:latin typeface="Calibri" panose="020F0502020204030204" pitchFamily="34" charset="0"/>
              </a:rPr>
              <a:pPr/>
              <a:t>7</a:t>
            </a:fld>
            <a:endParaRPr lang="ru-RU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AE37E-C4ED-4887-A039-3E7F5021B89B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50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AE37E-C4ED-4887-A039-3E7F5021B89B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9910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AE37E-C4ED-4887-A039-3E7F5021B89B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9248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3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5917B-B1E6-49DD-A43B-9BC8793E28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19050" y="1962150"/>
            <a:ext cx="12211050" cy="495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8"/>
          <p:cNvSpPr/>
          <p:nvPr userDrawn="1"/>
        </p:nvSpPr>
        <p:spPr>
          <a:xfrm>
            <a:off x="-19050" y="0"/>
            <a:ext cx="12211050" cy="4438650"/>
          </a:xfrm>
          <a:custGeom>
            <a:avLst/>
            <a:gdLst>
              <a:gd name="connsiteX0" fmla="*/ 0 w 12192000"/>
              <a:gd name="connsiteY0" fmla="*/ 0 h 4133850"/>
              <a:gd name="connsiteX1" fmla="*/ 12192000 w 12192000"/>
              <a:gd name="connsiteY1" fmla="*/ 0 h 4133850"/>
              <a:gd name="connsiteX2" fmla="*/ 12192000 w 12192000"/>
              <a:gd name="connsiteY2" fmla="*/ 4133850 h 4133850"/>
              <a:gd name="connsiteX3" fmla="*/ 0 w 12192000"/>
              <a:gd name="connsiteY3" fmla="*/ 4133850 h 4133850"/>
              <a:gd name="connsiteX4" fmla="*/ 0 w 12192000"/>
              <a:gd name="connsiteY4" fmla="*/ 0 h 4133850"/>
              <a:gd name="connsiteX0" fmla="*/ 19050 w 12211050"/>
              <a:gd name="connsiteY0" fmla="*/ 0 h 4133850"/>
              <a:gd name="connsiteX1" fmla="*/ 12211050 w 12211050"/>
              <a:gd name="connsiteY1" fmla="*/ 0 h 4133850"/>
              <a:gd name="connsiteX2" fmla="*/ 12211050 w 12211050"/>
              <a:gd name="connsiteY2" fmla="*/ 4133850 h 4133850"/>
              <a:gd name="connsiteX3" fmla="*/ 0 w 12211050"/>
              <a:gd name="connsiteY3" fmla="*/ 3219450 h 4133850"/>
              <a:gd name="connsiteX4" fmla="*/ 19050 w 12211050"/>
              <a:gd name="connsiteY4" fmla="*/ 0 h 4133850"/>
              <a:gd name="connsiteX0" fmla="*/ 19050 w 12211050"/>
              <a:gd name="connsiteY0" fmla="*/ 0 h 4438650"/>
              <a:gd name="connsiteX1" fmla="*/ 12211050 w 12211050"/>
              <a:gd name="connsiteY1" fmla="*/ 0 h 4438650"/>
              <a:gd name="connsiteX2" fmla="*/ 12211050 w 12211050"/>
              <a:gd name="connsiteY2" fmla="*/ 4438650 h 4438650"/>
              <a:gd name="connsiteX3" fmla="*/ 0 w 12211050"/>
              <a:gd name="connsiteY3" fmla="*/ 3219450 h 4438650"/>
              <a:gd name="connsiteX4" fmla="*/ 19050 w 12211050"/>
              <a:gd name="connsiteY4" fmla="*/ 0 h 443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050" h="44386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rgbClr val="2F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627063" y="581025"/>
            <a:ext cx="10896600" cy="569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868363"/>
            <a:ext cx="20701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9"/>
          <p:cNvCxnSpPr/>
          <p:nvPr userDrawn="1"/>
        </p:nvCxnSpPr>
        <p:spPr>
          <a:xfrm>
            <a:off x="5572125" y="2936875"/>
            <a:ext cx="1047750" cy="0"/>
          </a:xfrm>
          <a:prstGeom prst="line">
            <a:avLst/>
          </a:prstGeom>
          <a:ln w="76200">
            <a:solidFill>
              <a:srgbClr val="CDA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12"/>
          <p:cNvSpPr/>
          <p:nvPr userDrawn="1"/>
        </p:nvSpPr>
        <p:spPr>
          <a:xfrm>
            <a:off x="6034088" y="6029325"/>
            <a:ext cx="187325" cy="187325"/>
          </a:xfrm>
          <a:prstGeom prst="ellipse">
            <a:avLst/>
          </a:prstGeom>
          <a:solidFill>
            <a:srgbClr val="CDA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32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10080" y="1727835"/>
            <a:ext cx="8412798" cy="398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1910080" y="720725"/>
            <a:ext cx="8412798" cy="6356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ullets w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219200"/>
            <a:ext cx="10566400" cy="5181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Nelson\Nygaard Consulting Associates,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785600" y="6648450"/>
            <a:ext cx="304800" cy="190500"/>
          </a:xfrm>
        </p:spPr>
        <p:txBody>
          <a:bodyPr/>
          <a:lstStyle/>
          <a:p>
            <a:fld id="{EF8975CA-FC1A-432C-9063-AC793FCA7F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8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1219200" y="709613"/>
            <a:ext cx="9736138" cy="5426075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Line 10"/>
          <p:cNvSpPr>
            <a:spLocks noChangeShapeType="1"/>
          </p:cNvSpPr>
          <p:nvPr userDrawn="1"/>
        </p:nvSpPr>
        <p:spPr bwMode="auto">
          <a:xfrm>
            <a:off x="627063" y="3429000"/>
            <a:ext cx="10906125" cy="0"/>
          </a:xfrm>
          <a:prstGeom prst="line">
            <a:avLst/>
          </a:prstGeom>
          <a:noFill/>
          <a:ln w="6350">
            <a:solidFill>
              <a:srgbClr val="303E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11"/>
          <p:cNvSpPr>
            <a:spLocks noChangeShapeType="1"/>
          </p:cNvSpPr>
          <p:nvPr userDrawn="1"/>
        </p:nvSpPr>
        <p:spPr bwMode="auto">
          <a:xfrm>
            <a:off x="6127750" y="360363"/>
            <a:ext cx="0" cy="6124575"/>
          </a:xfrm>
          <a:prstGeom prst="line">
            <a:avLst/>
          </a:prstGeom>
          <a:noFill/>
          <a:ln w="6350">
            <a:solidFill>
              <a:srgbClr val="303E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9" name="Group 14"/>
          <p:cNvGrpSpPr>
            <a:grpSpLocks/>
          </p:cNvGrpSpPr>
          <p:nvPr userDrawn="1"/>
        </p:nvGrpSpPr>
        <p:grpSpPr bwMode="auto">
          <a:xfrm>
            <a:off x="627063" y="360363"/>
            <a:ext cx="10906125" cy="6124575"/>
            <a:chOff x="296" y="227"/>
            <a:chExt cx="5153" cy="3858"/>
          </a:xfrm>
        </p:grpSpPr>
        <p:grpSp>
          <p:nvGrpSpPr>
            <p:cNvPr id="1055" name="Group 13"/>
            <p:cNvGrpSpPr>
              <a:grpSpLocks/>
            </p:cNvGrpSpPr>
            <p:nvPr userDrawn="1"/>
          </p:nvGrpSpPr>
          <p:grpSpPr bwMode="auto">
            <a:xfrm>
              <a:off x="296" y="235"/>
              <a:ext cx="5153" cy="3842"/>
              <a:chOff x="296" y="235"/>
              <a:chExt cx="5153" cy="3842"/>
            </a:xfrm>
          </p:grpSpPr>
          <p:grpSp>
            <p:nvGrpSpPr>
              <p:cNvPr id="1057" name="Group 12"/>
              <p:cNvGrpSpPr>
                <a:grpSpLocks/>
              </p:cNvGrpSpPr>
              <p:nvPr userDrawn="1"/>
            </p:nvGrpSpPr>
            <p:grpSpPr bwMode="auto">
              <a:xfrm>
                <a:off x="296" y="235"/>
                <a:ext cx="5153" cy="3842"/>
                <a:chOff x="296" y="235"/>
                <a:chExt cx="5153" cy="3842"/>
              </a:xfrm>
            </p:grpSpPr>
            <p:sp>
              <p:nvSpPr>
                <p:cNvPr id="10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96" y="235"/>
                  <a:ext cx="5153" cy="3842"/>
                </a:xfrm>
                <a:prstGeom prst="rect">
                  <a:avLst/>
                </a:prstGeom>
                <a:noFill/>
                <a:ln w="31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1" name="Rectangle 9"/>
                <p:cNvSpPr>
                  <a:spLocks noChangeArrowheads="1"/>
                </p:cNvSpPr>
                <p:nvPr userDrawn="1"/>
              </p:nvSpPr>
              <p:spPr bwMode="auto">
                <a:xfrm>
                  <a:off x="576" y="447"/>
                  <a:ext cx="4600" cy="3418"/>
                </a:xfrm>
                <a:prstGeom prst="rect">
                  <a:avLst/>
                </a:prstGeom>
                <a:noFill/>
                <a:ln w="3175">
                  <a:solidFill>
                    <a:schemeClr val="bg2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8" name="Line 10"/>
              <p:cNvSpPr>
                <a:spLocks noChangeShapeType="1"/>
              </p:cNvSpPr>
              <p:nvPr userDrawn="1"/>
            </p:nvSpPr>
            <p:spPr bwMode="auto">
              <a:xfrm>
                <a:off x="296" y="2160"/>
                <a:ext cx="5153" cy="0"/>
              </a:xfrm>
              <a:prstGeom prst="line">
                <a:avLst/>
              </a:prstGeom>
              <a:noFill/>
              <a:ln w="6350">
                <a:solidFill>
                  <a:srgbClr val="303E4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6" name="Line 11"/>
            <p:cNvSpPr>
              <a:spLocks noChangeShapeType="1"/>
            </p:cNvSpPr>
            <p:nvPr userDrawn="1"/>
          </p:nvSpPr>
          <p:spPr bwMode="auto">
            <a:xfrm>
              <a:off x="2895" y="227"/>
              <a:ext cx="0" cy="3858"/>
            </a:xfrm>
            <a:prstGeom prst="line">
              <a:avLst/>
            </a:prstGeom>
            <a:noFill/>
            <a:ln w="6350">
              <a:solidFill>
                <a:srgbClr val="303E4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9"/>
          <p:cNvSpPr>
            <a:spLocks noChangeArrowheads="1"/>
          </p:cNvSpPr>
          <p:nvPr userDrawn="1"/>
        </p:nvSpPr>
        <p:spPr bwMode="auto">
          <a:xfrm>
            <a:off x="1219200" y="709613"/>
            <a:ext cx="9736138" cy="5426075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>
            <a:off x="627063" y="3429000"/>
            <a:ext cx="10906125" cy="0"/>
          </a:xfrm>
          <a:prstGeom prst="line">
            <a:avLst/>
          </a:prstGeom>
          <a:noFill/>
          <a:ln w="6350">
            <a:solidFill>
              <a:srgbClr val="303E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6127750" y="360363"/>
            <a:ext cx="0" cy="6124575"/>
          </a:xfrm>
          <a:prstGeom prst="line">
            <a:avLst/>
          </a:prstGeom>
          <a:noFill/>
          <a:ln w="6350">
            <a:solidFill>
              <a:srgbClr val="303E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3" name="Group 14"/>
          <p:cNvGrpSpPr>
            <a:grpSpLocks/>
          </p:cNvGrpSpPr>
          <p:nvPr userDrawn="1"/>
        </p:nvGrpSpPr>
        <p:grpSpPr bwMode="auto">
          <a:xfrm>
            <a:off x="627063" y="360363"/>
            <a:ext cx="10906125" cy="6124575"/>
            <a:chOff x="296" y="227"/>
            <a:chExt cx="5153" cy="3858"/>
          </a:xfrm>
        </p:grpSpPr>
        <p:grpSp>
          <p:nvGrpSpPr>
            <p:cNvPr id="1049" name="Group 13"/>
            <p:cNvGrpSpPr>
              <a:grpSpLocks/>
            </p:cNvGrpSpPr>
            <p:nvPr userDrawn="1"/>
          </p:nvGrpSpPr>
          <p:grpSpPr bwMode="auto">
            <a:xfrm>
              <a:off x="296" y="235"/>
              <a:ext cx="5153" cy="3842"/>
              <a:chOff x="296" y="235"/>
              <a:chExt cx="5153" cy="3842"/>
            </a:xfrm>
          </p:grpSpPr>
          <p:grpSp>
            <p:nvGrpSpPr>
              <p:cNvPr id="1051" name="Group 12"/>
              <p:cNvGrpSpPr>
                <a:grpSpLocks/>
              </p:cNvGrpSpPr>
              <p:nvPr userDrawn="1"/>
            </p:nvGrpSpPr>
            <p:grpSpPr bwMode="auto">
              <a:xfrm>
                <a:off x="296" y="235"/>
                <a:ext cx="5153" cy="3842"/>
                <a:chOff x="296" y="235"/>
                <a:chExt cx="5153" cy="3842"/>
              </a:xfrm>
            </p:grpSpPr>
            <p:sp>
              <p:nvSpPr>
                <p:cNvPr id="97" name="Rectangle 8"/>
                <p:cNvSpPr>
                  <a:spLocks noChangeArrowheads="1"/>
                </p:cNvSpPr>
                <p:nvPr userDrawn="1"/>
              </p:nvSpPr>
              <p:spPr bwMode="auto">
                <a:xfrm>
                  <a:off x="296" y="235"/>
                  <a:ext cx="5153" cy="3842"/>
                </a:xfrm>
                <a:prstGeom prst="rect">
                  <a:avLst/>
                </a:prstGeom>
                <a:noFill/>
                <a:ln w="317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8" name="Rectangle 9"/>
                <p:cNvSpPr>
                  <a:spLocks noChangeArrowheads="1"/>
                </p:cNvSpPr>
                <p:nvPr userDrawn="1"/>
              </p:nvSpPr>
              <p:spPr bwMode="auto">
                <a:xfrm>
                  <a:off x="576" y="447"/>
                  <a:ext cx="4600" cy="3418"/>
                </a:xfrm>
                <a:prstGeom prst="rect">
                  <a:avLst/>
                </a:prstGeom>
                <a:noFill/>
                <a:ln w="3175">
                  <a:solidFill>
                    <a:schemeClr val="bg2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52" name="Line 10"/>
              <p:cNvSpPr>
                <a:spLocks noChangeShapeType="1"/>
              </p:cNvSpPr>
              <p:nvPr userDrawn="1"/>
            </p:nvSpPr>
            <p:spPr bwMode="auto">
              <a:xfrm>
                <a:off x="296" y="2160"/>
                <a:ext cx="5153" cy="0"/>
              </a:xfrm>
              <a:prstGeom prst="line">
                <a:avLst/>
              </a:prstGeom>
              <a:noFill/>
              <a:ln w="6350">
                <a:solidFill>
                  <a:srgbClr val="303E43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0" name="Line 11"/>
            <p:cNvSpPr>
              <a:spLocks noChangeShapeType="1"/>
            </p:cNvSpPr>
            <p:nvPr userDrawn="1"/>
          </p:nvSpPr>
          <p:spPr bwMode="auto">
            <a:xfrm>
              <a:off x="2895" y="227"/>
              <a:ext cx="0" cy="3858"/>
            </a:xfrm>
            <a:prstGeom prst="line">
              <a:avLst/>
            </a:prstGeom>
            <a:noFill/>
            <a:ln w="6350">
              <a:solidFill>
                <a:srgbClr val="303E4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Прямоугольник 6"/>
          <p:cNvSpPr>
            <a:spLocks noChangeArrowheads="1"/>
          </p:cNvSpPr>
          <p:nvPr userDrawn="1"/>
        </p:nvSpPr>
        <p:spPr bwMode="auto">
          <a:xfrm>
            <a:off x="10599738" y="5842000"/>
            <a:ext cx="334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>
              <a:defRPr/>
            </a:pPr>
            <a:fld id="{5D49C831-6EEF-4D52-97F8-0DDEA034BC82}" type="slidenum">
              <a:rPr lang="ru-RU" altLang="en-US" sz="900" b="1" smtClean="0">
                <a:solidFill>
                  <a:srgbClr val="CDAC09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en-US" sz="1200" b="1" smtClean="0">
              <a:solidFill>
                <a:srgbClr val="CDAC09"/>
              </a:solidFill>
              <a:latin typeface="Arial" panose="020B0604020202020204" pitchFamily="34" charset="0"/>
              <a:ea typeface="Karla" pitchFamily="2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7"/>
          <p:cNvSpPr/>
          <p:nvPr userDrawn="1"/>
        </p:nvSpPr>
        <p:spPr>
          <a:xfrm>
            <a:off x="10579100" y="6072188"/>
            <a:ext cx="376238" cy="57150"/>
          </a:xfrm>
          <a:prstGeom prst="rect">
            <a:avLst/>
          </a:prstGeom>
          <a:solidFill>
            <a:srgbClr val="CDA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" name="Прямоугольник 36"/>
          <p:cNvSpPr/>
          <p:nvPr userDrawn="1"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2F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037" name="Группа 37"/>
          <p:cNvGrpSpPr>
            <a:grpSpLocks/>
          </p:cNvGrpSpPr>
          <p:nvPr userDrawn="1"/>
        </p:nvGrpSpPr>
        <p:grpSpPr bwMode="auto">
          <a:xfrm>
            <a:off x="1220788" y="819150"/>
            <a:ext cx="681037" cy="165100"/>
            <a:chOff x="2152493" y="583267"/>
            <a:chExt cx="681788" cy="165205"/>
          </a:xfrm>
        </p:grpSpPr>
        <p:sp>
          <p:nvSpPr>
            <p:cNvPr id="103" name="Овал 5"/>
            <p:cNvSpPr/>
            <p:nvPr/>
          </p:nvSpPr>
          <p:spPr>
            <a:xfrm>
              <a:off x="2152493" y="583267"/>
              <a:ext cx="165282" cy="165205"/>
            </a:xfrm>
            <a:prstGeom prst="ellipse">
              <a:avLst/>
            </a:prstGeom>
            <a:solidFill>
              <a:srgbClr val="CDAC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Овал 6"/>
            <p:cNvSpPr/>
            <p:nvPr/>
          </p:nvSpPr>
          <p:spPr>
            <a:xfrm>
              <a:off x="2411540" y="583267"/>
              <a:ext cx="163693" cy="16520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Овал 7"/>
            <p:cNvSpPr/>
            <p:nvPr/>
          </p:nvSpPr>
          <p:spPr>
            <a:xfrm>
              <a:off x="2668999" y="583267"/>
              <a:ext cx="165282" cy="16520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cxnSp>
        <p:nvCxnSpPr>
          <p:cNvPr id="106" name="Прямая соединительная линия 33"/>
          <p:cNvCxnSpPr/>
          <p:nvPr userDrawn="1"/>
        </p:nvCxnSpPr>
        <p:spPr>
          <a:xfrm>
            <a:off x="0" y="1220788"/>
            <a:ext cx="1901825" cy="0"/>
          </a:xfrm>
          <a:prstGeom prst="line">
            <a:avLst/>
          </a:prstGeom>
          <a:ln w="57150">
            <a:solidFill>
              <a:srgbClr val="CDA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Line 10"/>
          <p:cNvSpPr>
            <a:spLocks noChangeShapeType="1"/>
          </p:cNvSpPr>
          <p:nvPr userDrawn="1"/>
        </p:nvSpPr>
        <p:spPr bwMode="auto">
          <a:xfrm>
            <a:off x="627063" y="3429000"/>
            <a:ext cx="10906125" cy="0"/>
          </a:xfrm>
          <a:prstGeom prst="line">
            <a:avLst/>
          </a:prstGeom>
          <a:noFill/>
          <a:ln w="6350">
            <a:solidFill>
              <a:srgbClr val="303E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1"/>
          <p:cNvSpPr>
            <a:spLocks noChangeShapeType="1"/>
          </p:cNvSpPr>
          <p:nvPr userDrawn="1"/>
        </p:nvSpPr>
        <p:spPr bwMode="auto">
          <a:xfrm>
            <a:off x="6127750" y="360363"/>
            <a:ext cx="0" cy="6124575"/>
          </a:xfrm>
          <a:prstGeom prst="line">
            <a:avLst/>
          </a:prstGeom>
          <a:noFill/>
          <a:ln w="6350">
            <a:solidFill>
              <a:srgbClr val="303E4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Oval 116"/>
          <p:cNvSpPr/>
          <p:nvPr userDrawn="1"/>
        </p:nvSpPr>
        <p:spPr>
          <a:xfrm>
            <a:off x="8916988" y="-36513"/>
            <a:ext cx="2398712" cy="2397126"/>
          </a:xfrm>
          <a:prstGeom prst="ellipse">
            <a:avLst/>
          </a:prstGeom>
          <a:blipFill dpi="0" rotWithShape="1">
            <a:blip r:embed="rId5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8" name="Rectangle 117"/>
          <p:cNvSpPr/>
          <p:nvPr userDrawn="1"/>
        </p:nvSpPr>
        <p:spPr>
          <a:xfrm>
            <a:off x="0" y="1350963"/>
            <a:ext cx="12192000" cy="5559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/>
          </a:p>
        </p:txBody>
      </p:sp>
      <p:sp>
        <p:nvSpPr>
          <p:cNvPr id="119" name="Прямоугольник 6"/>
          <p:cNvSpPr>
            <a:spLocks noChangeArrowheads="1"/>
          </p:cNvSpPr>
          <p:nvPr userDrawn="1"/>
        </p:nvSpPr>
        <p:spPr bwMode="auto">
          <a:xfrm>
            <a:off x="10580688" y="5842000"/>
            <a:ext cx="37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>
              <a:defRPr/>
            </a:pPr>
            <a:fld id="{05F1D419-8589-4B10-8209-A9DAFCC5CB66}" type="slidenum">
              <a:rPr lang="ru-RU" altLang="en-US" sz="1200" b="1" smtClean="0">
                <a:solidFill>
                  <a:srgbClr val="2F4057"/>
                </a:solidFill>
                <a:latin typeface="Arial" panose="020B0604020202020204" pitchFamily="34" charset="0"/>
                <a:ea typeface="Karla" pitchFamily="2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ru-RU" altLang="en-US" sz="1200" b="1" dirty="0" smtClean="0">
              <a:solidFill>
                <a:srgbClr val="2F4057"/>
              </a:solidFill>
              <a:latin typeface="Arial" panose="020B0604020202020204" pitchFamily="34" charset="0"/>
              <a:ea typeface="Karla" pitchFamily="2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7"/>
          <p:cNvSpPr/>
          <p:nvPr userDrawn="1"/>
        </p:nvSpPr>
        <p:spPr>
          <a:xfrm>
            <a:off x="10466388" y="6072188"/>
            <a:ext cx="488950" cy="57150"/>
          </a:xfrm>
          <a:prstGeom prst="rect">
            <a:avLst/>
          </a:prstGeom>
          <a:solidFill>
            <a:srgbClr val="2F4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1" name="Подзаголовок 2"/>
          <p:cNvSpPr txBox="1">
            <a:spLocks/>
          </p:cNvSpPr>
          <p:nvPr userDrawn="1"/>
        </p:nvSpPr>
        <p:spPr bwMode="auto">
          <a:xfrm>
            <a:off x="2152650" y="1709738"/>
            <a:ext cx="7589838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smtClean="0">
              <a:latin typeface="Arial" panose="020B0604020202020204" pitchFamily="34" charset="0"/>
              <a:ea typeface="Karla" pitchFamily="2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5" r:id="rId2"/>
    <p:sldLayoutId id="2147483897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1189463" y="3077111"/>
            <a:ext cx="98130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Puyallup Avenue – Transit Complete Street Improvement – Project Update</a:t>
            </a:r>
          </a:p>
          <a:p>
            <a:pPr algn="ctr" eaLnBrk="1" hangingPunct="1"/>
            <a:endParaRPr lang="en-US" altLang="en-US" sz="1600" dirty="0">
              <a:latin typeface="Raleway ExtraBold" pitchFamily="34" charset="-52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376486" y="4192336"/>
            <a:ext cx="743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Tacoma |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Works Department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1600" dirty="0">
              <a:latin typeface="Raleway ExtraBold" pitchFamily="34" charset="-52"/>
            </a:endParaRP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368314" y="4873291"/>
            <a:ext cx="74390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400" b="1" dirty="0" err="1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  <a:r>
              <a:rPr lang="en-US" altLang="en-US" sz="2400" b="1" dirty="0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en-US" altLang="en-US" sz="2400" b="1" dirty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Services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n-US" sz="2200" b="1" dirty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24, 2022</a:t>
            </a:r>
          </a:p>
          <a:p>
            <a:pPr algn="ctr" eaLnBrk="1" hangingPunct="1"/>
            <a:endParaRPr lang="en-US" altLang="en-US" sz="2400" dirty="0">
              <a:latin typeface="Raleway ExtraBold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897063" y="503961"/>
            <a:ext cx="995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4 – CONCEPT LAYOUT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33" y="1458068"/>
            <a:ext cx="7620960" cy="51327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11265" y="2817340"/>
            <a:ext cx="134688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 Google 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8214" y="498643"/>
            <a:ext cx="9950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US" alt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</a:t>
            </a:r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OUTREACH</a:t>
            </a:r>
            <a:endParaRPr lang="en-US" altLang="en-US" sz="20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6175" y="1421973"/>
            <a:ext cx="930755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Outreach Restarted in Sept ‘20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of Support Received</a:t>
            </a:r>
          </a:p>
          <a:p>
            <a:pPr marL="800100" lvl="1" indent="-3429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‘21 - Bicycle Pedestrian Technical Advisory Group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BPTAG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‘21 - Transit-Oriented Development Advisory Group 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TODAG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‘21 - Transportation Commission</a:t>
            </a:r>
          </a:p>
        </p:txBody>
      </p:sp>
      <p:pic>
        <p:nvPicPr>
          <p:cNvPr id="5" name="Picture 59" descr="https://upload.wikimedia.org/wikipedia/commons/thumb/3/33/Tacoma_Dome_Station_parking_garage.jpg/300px-Tacoma_Dome_Station_parking_gar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365" r="821" b="-365"/>
          <a:stretch/>
        </p:blipFill>
        <p:spPr bwMode="auto">
          <a:xfrm>
            <a:off x="871655" y="3871426"/>
            <a:ext cx="2772842" cy="21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590" b="-140"/>
          <a:stretch/>
        </p:blipFill>
        <p:spPr bwMode="auto">
          <a:xfrm>
            <a:off x="3923163" y="3871425"/>
            <a:ext cx="2681609" cy="216138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7"/>
          <a:stretch/>
        </p:blipFill>
        <p:spPr bwMode="auto">
          <a:xfrm>
            <a:off x="6883439" y="3871425"/>
            <a:ext cx="3551175" cy="2161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5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886305" y="483935"/>
            <a:ext cx="995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FEEDBACK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01403"/>
              </p:ext>
            </p:extLst>
          </p:nvPr>
        </p:nvGraphicFramePr>
        <p:xfrm>
          <a:off x="1070517" y="1639228"/>
          <a:ext cx="9924585" cy="468134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308195">
                  <a:extLst>
                    <a:ext uri="{9D8B030D-6E8A-4147-A177-3AD203B41FA5}">
                      <a16:colId xmlns:a16="http://schemas.microsoft.com/office/drawing/2014/main" val="3982871143"/>
                    </a:ext>
                  </a:extLst>
                </a:gridCol>
                <a:gridCol w="3308195">
                  <a:extLst>
                    <a:ext uri="{9D8B030D-6E8A-4147-A177-3AD203B41FA5}">
                      <a16:colId xmlns:a16="http://schemas.microsoft.com/office/drawing/2014/main" val="816006471"/>
                    </a:ext>
                  </a:extLst>
                </a:gridCol>
                <a:gridCol w="3308195">
                  <a:extLst>
                    <a:ext uri="{9D8B030D-6E8A-4147-A177-3AD203B41FA5}">
                      <a16:colId xmlns:a16="http://schemas.microsoft.com/office/drawing/2014/main" val="3491788163"/>
                    </a:ext>
                  </a:extLst>
                </a:gridCol>
              </a:tblGrid>
              <a:tr h="3231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TRANSPORTATION</a:t>
                      </a:r>
                      <a:r>
                        <a:rPr lang="en-US" sz="2000" baseline="0" dirty="0" smtClean="0"/>
                        <a:t> COMM.</a:t>
                      </a:r>
                      <a:endParaRPr lang="en-US" sz="2000" dirty="0"/>
                    </a:p>
                  </a:txBody>
                  <a:tcPr marL="91435" marR="91435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TODAG</a:t>
                      </a:r>
                      <a:endParaRPr lang="en-US" sz="2000" dirty="0"/>
                    </a:p>
                  </a:txBody>
                  <a:tcPr marL="91435" marR="91435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BPTAG</a:t>
                      </a:r>
                      <a:endParaRPr lang="en-US" sz="2000" dirty="0"/>
                    </a:p>
                  </a:txBody>
                  <a:tcPr marL="91435" marR="91435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13523"/>
                  </a:ext>
                </a:extLst>
              </a:tr>
              <a:tr h="9035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Prioritize safe and connected pedestrian,</a:t>
                      </a:r>
                      <a:r>
                        <a:rPr lang="en-US" sz="1900" baseline="0" dirty="0" smtClean="0"/>
                        <a:t>  bicycle, and transit facilities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Balance pedestrian</a:t>
                      </a:r>
                      <a:r>
                        <a:rPr lang="en-US" sz="1900" baseline="0" dirty="0" smtClean="0"/>
                        <a:t> and  bicycles facilities, and on-street parking</a:t>
                      </a:r>
                      <a:r>
                        <a:rPr lang="en-US" sz="1900" dirty="0" smtClean="0"/>
                        <a:t> 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/>
                        <a:t>Prioritize safe and connected pedestrian,</a:t>
                      </a:r>
                      <a:r>
                        <a:rPr lang="en-US" sz="1900" baseline="0" dirty="0" smtClean="0"/>
                        <a:t>  bicycle, and transit facilities</a:t>
                      </a:r>
                      <a:endParaRPr lang="en-US" sz="1900" dirty="0" smtClean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3968587"/>
                  </a:ext>
                </a:extLst>
              </a:tr>
              <a:tr h="90357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De-emphasize</a:t>
                      </a:r>
                      <a:r>
                        <a:rPr lang="en-US" sz="1900" baseline="0" dirty="0" smtClean="0"/>
                        <a:t> on-street parking on Puyallup Ave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smtClean="0"/>
                        <a:t>Prioritize no net loss of on-street parking on Puyallup Ave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Add</a:t>
                      </a:r>
                      <a:r>
                        <a:rPr lang="en-US" sz="1900" baseline="0" dirty="0" smtClean="0"/>
                        <a:t> on-street parking to side streets and utilize management strategies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16700"/>
                  </a:ext>
                </a:extLst>
              </a:tr>
              <a:tr h="70238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Bi-directional</a:t>
                      </a:r>
                      <a:r>
                        <a:rPr lang="en-US" sz="1900" baseline="0" dirty="0" smtClean="0"/>
                        <a:t> protected bicycle facility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Protected bicycle</a:t>
                      </a:r>
                      <a:r>
                        <a:rPr lang="en-US" sz="1900" baseline="0" dirty="0" smtClean="0"/>
                        <a:t> facility with buffer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Bicycle connectivity</a:t>
                      </a:r>
                      <a:r>
                        <a:rPr lang="en-US" sz="1900" baseline="0" dirty="0" smtClean="0"/>
                        <a:t> (protected) for the entire length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45804"/>
                  </a:ext>
                </a:extLst>
              </a:tr>
              <a:tr h="70238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Add east and west-bound</a:t>
                      </a:r>
                      <a:r>
                        <a:rPr lang="en-US" sz="1900" baseline="0" dirty="0" smtClean="0"/>
                        <a:t> transit/BAT/HOV lanes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Add transit</a:t>
                      </a:r>
                      <a:r>
                        <a:rPr lang="en-US" sz="1900" baseline="0" dirty="0" smtClean="0"/>
                        <a:t> lane to one side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Discuss needs of transit/</a:t>
                      </a:r>
                      <a:r>
                        <a:rPr lang="en-US" sz="1900" dirty="0" err="1" smtClean="0"/>
                        <a:t>HOV</a:t>
                      </a:r>
                      <a:r>
                        <a:rPr lang="en-US" sz="1900" dirty="0" smtClean="0"/>
                        <a:t> lanes (2?) with transit</a:t>
                      </a:r>
                      <a:r>
                        <a:rPr lang="en-US" sz="1900" baseline="0" dirty="0" smtClean="0"/>
                        <a:t> agencies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879816"/>
                  </a:ext>
                </a:extLst>
              </a:tr>
              <a:tr h="70238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Freight</a:t>
                      </a:r>
                      <a:r>
                        <a:rPr lang="en-US" sz="1900" baseline="0" dirty="0" smtClean="0"/>
                        <a:t> access is critical, possible freight use of transit/</a:t>
                      </a:r>
                      <a:r>
                        <a:rPr lang="en-US" sz="1900" baseline="0" dirty="0" err="1" smtClean="0"/>
                        <a:t>HOV</a:t>
                      </a:r>
                      <a:r>
                        <a:rPr lang="en-US" sz="1900" baseline="0" dirty="0" smtClean="0"/>
                        <a:t> lane(s)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aseline="0" dirty="0" smtClean="0"/>
                        <a:t>Ensure safe operations, however, balance freight with other needs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No specific freight</a:t>
                      </a:r>
                      <a:r>
                        <a:rPr lang="en-US" sz="1900" baseline="0" dirty="0" smtClean="0"/>
                        <a:t> comment</a:t>
                      </a:r>
                      <a:endParaRPr lang="en-US" sz="1900" dirty="0"/>
                    </a:p>
                  </a:txBody>
                  <a:tcPr marL="91435" marR="91435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80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2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8214" y="498643"/>
            <a:ext cx="995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CRITERIA</a:t>
            </a:r>
            <a:endParaRPr lang="en-US" altLang="en-US" sz="20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781" y="1573327"/>
            <a:ext cx="8953995" cy="245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Segment 1:  Neighborhood District - Pacific Ave to E. D St.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Maximize parking by: 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Maintaining curb-side parking (no net loss along Puyallup Ave, if possible)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Added angle parking along side streets, to the extent possible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Wide sidewalks w/ walkable, pedestrian friendly amenity zones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Protective street-edge landscape / street-tree buffer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Pedestrian safety (lighting,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CPTED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3781" y="4156712"/>
            <a:ext cx="8562110" cy="238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 u="sng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Segment 2:  TOD District - E. D St. to E. G St.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Same 4 bullets as in the Neighborhood District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Ease of crossing and access to transit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available, consider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TDLE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improvements / connections in relation to Puyallup Ave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term – Develop recommendations regarding use and timing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transit lane</a:t>
            </a:r>
            <a:endParaRPr lang="en-US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626" y="3061843"/>
            <a:ext cx="1809219" cy="19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8214" y="498643"/>
            <a:ext cx="995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CRITERIA</a:t>
            </a:r>
            <a:endParaRPr lang="en-US" altLang="en-US" sz="20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3148" y="1466924"/>
            <a:ext cx="870461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Segment 3 - Industrial District - E. G St. to Portland Ave.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Gateway to Tacoma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parking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 higher freight use / improvements in this part of the corridor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Improved sidewalks and signage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 bicycle connections to destinations beyond Portland Avenue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Protective street-edge landscape / street-tree buffer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Pedestrian safety (lighting,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CPTED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4"/>
          <a:stretch/>
        </p:blipFill>
        <p:spPr bwMode="auto">
          <a:xfrm>
            <a:off x="6258533" y="4435388"/>
            <a:ext cx="3289228" cy="2204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2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70503"/>
            <a:ext cx="9003475" cy="73152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Draft/Concept Review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E. C St. to E. E St.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Side Street Parking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2" y="1387296"/>
            <a:ext cx="6896100" cy="51458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3502" y="2927074"/>
            <a:ext cx="17144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/>
              <a:t>Tentative/Proposed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23 Existing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44 Proposed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21 Gained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Dimensions/layout cannot be confirmed until survey is complete &amp; stall placement reviewed by Traffic Section. </a:t>
            </a:r>
          </a:p>
          <a:p>
            <a:endParaRPr lang="en-US" sz="1200" b="1" u="sng" dirty="0">
              <a:solidFill>
                <a:srgbClr val="FF0000"/>
              </a:solidFill>
            </a:endParaRPr>
          </a:p>
          <a:p>
            <a:r>
              <a:rPr lang="en-US" sz="1200" b="1" u="sng" dirty="0">
                <a:solidFill>
                  <a:srgbClr val="FF0000"/>
                </a:solidFill>
              </a:rPr>
              <a:t>Final stall count may be significantly less than shown.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701" y="3055331"/>
            <a:ext cx="1638299" cy="904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398" y="1452335"/>
            <a:ext cx="196215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1" y="3706207"/>
            <a:ext cx="809625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151453"/>
            <a:ext cx="9953378" cy="73152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Draft/Concept Review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St. to E. C St.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Tentative Side Street Parking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975CA-FC1A-432C-9063-AC793FCA7F0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4517463"/>
            <a:ext cx="29194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/>
              <a:t>Tentative/Proposed Stall Count: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8 Existing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sng" dirty="0"/>
              <a:t>16 Proposed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 8 Gained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Dimensions/layout cannot be confirmed until survey is complete &amp; stall placement reviewed by Traffic Section. </a:t>
            </a:r>
          </a:p>
          <a:p>
            <a:endParaRPr lang="en-US" sz="1200" b="1" u="sng" dirty="0">
              <a:solidFill>
                <a:srgbClr val="FF0000"/>
              </a:solidFill>
            </a:endParaRPr>
          </a:p>
          <a:p>
            <a:r>
              <a:rPr lang="en-US" sz="1200" b="1" u="sng" dirty="0">
                <a:solidFill>
                  <a:srgbClr val="FF0000"/>
                </a:solidFill>
              </a:rPr>
              <a:t>Final stall count may be significantly less than shown.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1" y="3706207"/>
            <a:ext cx="809625" cy="25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219200"/>
            <a:ext cx="7645452" cy="3157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875" y="4652949"/>
            <a:ext cx="2095500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1" y="4629143"/>
            <a:ext cx="1971675" cy="704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275" y="2903255"/>
            <a:ext cx="371475" cy="933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714" y="2776255"/>
            <a:ext cx="809625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8214" y="498643"/>
            <a:ext cx="995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altLang="en-US" sz="20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786" y="1391195"/>
            <a:ext cx="8585642" cy="54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8214" y="498643"/>
            <a:ext cx="995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SUPPORT SCOPE</a:t>
            </a:r>
            <a:endParaRPr lang="en-US" altLang="en-US" sz="20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3" y="1719132"/>
            <a:ext cx="5001751" cy="412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724" y="1092143"/>
            <a:ext cx="4741519" cy="57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08214" y="498643"/>
            <a:ext cx="995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altLang="en-US" sz="20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76" y="1839252"/>
            <a:ext cx="11248373" cy="370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874838" y="570099"/>
            <a:ext cx="7843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altLang="en-US" sz="1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874838" y="1647831"/>
            <a:ext cx="8462962" cy="4068762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&amp; Summary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&amp; Conceptual Design Outcomes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Stakeholder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40" y="5125830"/>
            <a:ext cx="914402" cy="914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09" y="5125830"/>
            <a:ext cx="914402" cy="914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14" y="5027621"/>
            <a:ext cx="914402" cy="914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40" y="3998386"/>
            <a:ext cx="914402" cy="914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14" y="3989594"/>
            <a:ext cx="914402" cy="914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09" y="3932439"/>
            <a:ext cx="914402" cy="914402"/>
          </a:xfrm>
          <a:prstGeom prst="rect">
            <a:avLst/>
          </a:prstGeom>
        </p:spPr>
      </p:pic>
      <p:pic>
        <p:nvPicPr>
          <p:cNvPr id="11" name="Picture 10" descr="D St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4" b="18204"/>
          <a:stretch/>
        </p:blipFill>
        <p:spPr bwMode="auto">
          <a:xfrm>
            <a:off x="1830744" y="4041844"/>
            <a:ext cx="2971800" cy="1971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2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1189463" y="3077111"/>
            <a:ext cx="98130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Puyallup Avenue – Transit Complete Street Improvement – Project Update</a:t>
            </a:r>
          </a:p>
          <a:p>
            <a:pPr algn="ctr" eaLnBrk="1" hangingPunct="1"/>
            <a:endParaRPr lang="en-US" altLang="en-US" sz="1600" dirty="0">
              <a:latin typeface="Raleway ExtraBold" pitchFamily="34" charset="-52"/>
            </a:endParaRPr>
          </a:p>
        </p:txBody>
      </p:sp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376486" y="4192336"/>
            <a:ext cx="7439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Tacoma |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Works Department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1600" dirty="0">
              <a:latin typeface="Raleway ExtraBold" pitchFamily="34" charset="-52"/>
            </a:endParaRP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368314" y="4873291"/>
            <a:ext cx="74390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400" b="1" dirty="0" err="1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RFQ</a:t>
            </a:r>
            <a:r>
              <a:rPr lang="en-US" altLang="en-US" sz="2400" b="1" dirty="0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Support Services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n-US" sz="2200" b="1" dirty="0" smtClean="0">
                <a:solidFill>
                  <a:srgbClr val="2F4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24, 2022</a:t>
            </a:r>
            <a:endParaRPr lang="en-US" altLang="en-US" sz="2200" b="1" dirty="0">
              <a:solidFill>
                <a:srgbClr val="2F4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2400" dirty="0">
              <a:latin typeface="Raleway ExtraBold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5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874838" y="564618"/>
            <a:ext cx="7843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GOALS</a:t>
            </a:r>
            <a:endParaRPr lang="en-US" altLang="en-US" sz="1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874838" y="1747838"/>
            <a:ext cx="8462962" cy="4068762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87662" y="1519112"/>
            <a:ext cx="3533635" cy="2180441"/>
            <a:chOff x="329282" y="2454"/>
            <a:chExt cx="4040683" cy="2499566"/>
          </a:xfrm>
          <a:solidFill>
            <a:schemeClr val="accent1">
              <a:lumMod val="75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329282" y="2455"/>
              <a:ext cx="4040683" cy="242441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29282" y="2454"/>
              <a:ext cx="4040683" cy="24995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Support multimodal uses and embrace </a:t>
              </a:r>
              <a:r>
                <a:rPr lang="en-US" sz="2600" b="1" kern="12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 street </a:t>
              </a:r>
              <a:r>
                <a:rPr lang="en-US" sz="2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concepts</a:t>
              </a:r>
              <a:endParaRPr lang="en-US" sz="2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68414" y="1519113"/>
            <a:ext cx="3680522" cy="2181213"/>
            <a:chOff x="4774034" y="2455"/>
            <a:chExt cx="4040683" cy="2425269"/>
          </a:xfrm>
          <a:solidFill>
            <a:schemeClr val="accent1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4774034" y="2455"/>
              <a:ext cx="4040683" cy="242441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4774034" y="3314"/>
              <a:ext cx="4040683" cy="24244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Enhance the experience</a:t>
              </a:r>
              <a:r>
                <a:rPr lang="en-US" sz="2500" b="1" kern="12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kern="12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everyone,</a:t>
              </a:r>
              <a:r>
                <a:rPr lang="en-US" sz="2500" kern="12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including pedestrians, cyclists, drivers, transit riders, and freight operators</a:t>
              </a:r>
              <a:endParaRPr lang="en-US" sz="2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7241" y="4013811"/>
            <a:ext cx="3678156" cy="2292287"/>
            <a:chOff x="2551658" y="2830934"/>
            <a:chExt cx="4040683" cy="2424410"/>
          </a:xfrm>
          <a:solidFill>
            <a:schemeClr val="accent1">
              <a:lumMod val="7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2551658" y="2830934"/>
              <a:ext cx="4040683" cy="242441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2551658" y="2830934"/>
              <a:ext cx="4040683" cy="24244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Make Puyallup Avenue an </a:t>
              </a:r>
              <a:r>
                <a:rPr lang="en-US" sz="2600" b="1" kern="1200" dirty="0" smtClean="0">
                  <a:solidFill>
                    <a:srgbClr val="FFFF00"/>
                  </a:solidFill>
                </a:rPr>
                <a:t>inviting place </a:t>
              </a:r>
              <a:r>
                <a:rPr lang="en-US" sz="2600" kern="1200" dirty="0" smtClean="0"/>
                <a:t>where people want to visit </a:t>
              </a:r>
              <a:endParaRPr lang="en-US" sz="2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919366" y="584327"/>
            <a:ext cx="78438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  <a:endParaRPr lang="en-US" altLang="en-US" sz="1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1093555" y="3595688"/>
            <a:ext cx="9243626" cy="2671297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C Street to Portland Avenue</a:t>
            </a: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1.2 Miles of Reconstructed Heavy-Haul Roadway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Widened Sidewalks, Curb Ramps, Crosswalks, Bicycle Facilities,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Landscaping</a:t>
            </a: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New Fiber/Interconnected Signals,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Lighting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Urban Design/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Placemaking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/Connectivity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624002" y="1612920"/>
            <a:ext cx="6905025" cy="183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908214" y="513941"/>
            <a:ext cx="99504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PUBLIC FEEDBACK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2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16" y="2031651"/>
            <a:ext cx="6872795" cy="4571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038" y="3163030"/>
            <a:ext cx="3321551" cy="243143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Safety/streetlight/ storefront improvements, road maintenance, better transit/ped/bike connections, more retail/mixed use destinations, noise reduction (train/construction), parking, gateway features 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8092" y="1406493"/>
            <a:ext cx="10154708" cy="6251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transportation, what would make Puyallup Avenue more attractive to you?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901864" y="527031"/>
            <a:ext cx="995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 STAKEHOLDER FEEDBACK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47854" y="1481138"/>
            <a:ext cx="6222380" cy="48885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Subarea Plan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efforts to come to fruition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TDS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increasingly an issue 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comfortable for pedestrians,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especially students 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currently feel like a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street to bike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Preserve the 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historic and industrial character </a:t>
            </a: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as a gateway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people arriving in Tacoma by transit or for events</a:t>
            </a:r>
          </a:p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feel like a place</a:t>
            </a:r>
          </a:p>
          <a:p>
            <a:endParaRPr lang="en-US" dirty="0" smtClean="0"/>
          </a:p>
        </p:txBody>
      </p:sp>
      <p:pic>
        <p:nvPicPr>
          <p:cNvPr id="5" name="Picture 4" descr="C:\Users\TrendlerJ\AppData\Local\Microsoft\Windows\INetCache\Content.Word\Parkin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6" r="7505" b="28537"/>
          <a:stretch/>
        </p:blipFill>
        <p:spPr bwMode="auto">
          <a:xfrm>
            <a:off x="7784843" y="1481138"/>
            <a:ext cx="2535842" cy="219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IMG_06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2"/>
          <a:stretch>
            <a:fillRect/>
          </a:stretch>
        </p:blipFill>
        <p:spPr bwMode="auto">
          <a:xfrm>
            <a:off x="7460166" y="3925427"/>
            <a:ext cx="2627986" cy="225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890713" y="579107"/>
            <a:ext cx="995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ALTERNATIVES 1-3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6" y="1521640"/>
            <a:ext cx="5288247" cy="261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53" y="1514873"/>
            <a:ext cx="5355375" cy="2577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83" y="4092498"/>
            <a:ext cx="5489190" cy="2660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3940" y="4088047"/>
            <a:ext cx="2655738" cy="3847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3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486439"/>
            <a:ext cx="2567680" cy="3847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2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3" y="1473884"/>
            <a:ext cx="2456402" cy="3847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0" y="3276600"/>
            <a:ext cx="21717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897063" y="658813"/>
            <a:ext cx="995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ALTERNATIVE 4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4" y="1710755"/>
            <a:ext cx="7616281" cy="235290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4" y="3965827"/>
            <a:ext cx="7616281" cy="256148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95825" y="4761572"/>
            <a:ext cx="731929" cy="12590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96215" y="2125385"/>
            <a:ext cx="1653199" cy="6771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Alternative 1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6215" y="4572000"/>
            <a:ext cx="1653199" cy="6771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Alternative 2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903" y="4063662"/>
            <a:ext cx="287543" cy="2929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0626" y="4031914"/>
            <a:ext cx="110803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St &amp; E G St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874761" y="524998"/>
            <a:ext cx="9950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ALTERNATIVE 4</a:t>
            </a:r>
            <a:endParaRPr lang="en-US" altLang="en-US" sz="2400" b="1" dirty="0">
              <a:solidFill>
                <a:srgbClr val="CA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itchFamily="34" charset="-52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94" y="2100182"/>
            <a:ext cx="7942456" cy="33639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77453" y="2546450"/>
            <a:ext cx="1605776" cy="6771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Alternative 1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Master 0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94C34E1F275C43A0067A15CCC7204A" ma:contentTypeVersion="10" ma:contentTypeDescription="Create a new document." ma:contentTypeScope="" ma:versionID="86089e27eb14057e00e9a5fbdbdf98b7">
  <xsd:schema xmlns:xsd="http://www.w3.org/2001/XMLSchema" xmlns:xs="http://www.w3.org/2001/XMLSchema" xmlns:p="http://schemas.microsoft.com/office/2006/metadata/properties" xmlns:ns3="de3a477a-f58c-45f7-870a-0c3c436cb4b5" xmlns:ns4="67abadd4-c5f0-4cbf-ac07-ae25be7fc6a4" targetNamespace="http://schemas.microsoft.com/office/2006/metadata/properties" ma:root="true" ma:fieldsID="20defc16a48cebd9646631d28913befd" ns3:_="" ns4:_="">
    <xsd:import namespace="de3a477a-f58c-45f7-870a-0c3c436cb4b5"/>
    <xsd:import namespace="67abadd4-c5f0-4cbf-ac07-ae25be7fc6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a477a-f58c-45f7-870a-0c3c436cb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badd4-c5f0-4cbf-ac07-ae25be7fc6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BD034-38A7-4A8B-B5CC-C7273C8CA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a477a-f58c-45f7-870a-0c3c436cb4b5"/>
    <ds:schemaRef ds:uri="67abadd4-c5f0-4cbf-ac07-ae25be7fc6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982FAF-3315-4BC5-ADEE-DCA54FAC8D63}">
  <ds:schemaRefs>
    <ds:schemaRef ds:uri="http://purl.org/dc/elements/1.1/"/>
    <ds:schemaRef ds:uri="http://schemas.microsoft.com/office/2006/metadata/properties"/>
    <ds:schemaRef ds:uri="de3a477a-f58c-45f7-870a-0c3c436cb4b5"/>
    <ds:schemaRef ds:uri="http://schemas.microsoft.com/office/2006/documentManagement/types"/>
    <ds:schemaRef ds:uri="http://purl.org/dc/terms/"/>
    <ds:schemaRef ds:uri="http://purl.org/dc/dcmitype/"/>
    <ds:schemaRef ds:uri="67abadd4-c5f0-4cbf-ac07-ae25be7fc6a4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2F4737-B169-4524-AE9F-25200D3CA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14432</TotalTime>
  <Words>1293</Words>
  <Application>Microsoft Office PowerPoint</Application>
  <PresentationFormat>Widescreen</PresentationFormat>
  <Paragraphs>158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Karla</vt:lpstr>
      <vt:lpstr>King</vt:lpstr>
      <vt:lpstr>Raleway ExtraBold</vt:lpstr>
      <vt:lpstr>Tahoma</vt:lpstr>
      <vt:lpstr>Wingdings</vt:lpstr>
      <vt:lpstr>Slide Master 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Draft/Concept Review – E. C St. to E. E St. Tentative Side Street Parking Options</vt:lpstr>
      <vt:lpstr>Draft/Concept Review – A St. to E. C St. Tentative Side Street Parking Options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D'Andrea, Mark</cp:lastModifiedBy>
  <cp:revision>287</cp:revision>
  <cp:lastPrinted>2021-04-13T14:40:34Z</cp:lastPrinted>
  <dcterms:created xsi:type="dcterms:W3CDTF">2016-12-07T06:54:28Z</dcterms:created>
  <dcterms:modified xsi:type="dcterms:W3CDTF">2022-02-24T18:13:23Z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0x0101008F94C34E1F275C43A0067A15CCC7204A</vt:lpwstr>
  </property>
</Properties>
</file>