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85" r:id="rId4"/>
  </p:sldMasterIdLst>
  <p:notesMasterIdLst>
    <p:notesMasterId r:id="rId22"/>
  </p:notesMasterIdLst>
  <p:handoutMasterIdLst>
    <p:handoutMasterId r:id="rId23"/>
  </p:handoutMasterIdLst>
  <p:sldIdLst>
    <p:sldId id="284" r:id="rId5"/>
    <p:sldId id="312" r:id="rId6"/>
    <p:sldId id="313" r:id="rId7"/>
    <p:sldId id="278" r:id="rId8"/>
    <p:sldId id="299" r:id="rId9"/>
    <p:sldId id="303" r:id="rId10"/>
    <p:sldId id="271" r:id="rId11"/>
    <p:sldId id="264" r:id="rId12"/>
    <p:sldId id="263" r:id="rId13"/>
    <p:sldId id="308" r:id="rId14"/>
    <p:sldId id="309" r:id="rId15"/>
    <p:sldId id="311" r:id="rId16"/>
    <p:sldId id="266" r:id="rId17"/>
    <p:sldId id="304" r:id="rId18"/>
    <p:sldId id="296" r:id="rId19"/>
    <p:sldId id="294" r:id="rId20"/>
    <p:sldId id="295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3C8CFF-6551-4D1B-B81A-C9196439C80C}">
          <p14:sldIdLst>
            <p14:sldId id="284"/>
            <p14:sldId id="312"/>
            <p14:sldId id="313"/>
            <p14:sldId id="278"/>
            <p14:sldId id="299"/>
            <p14:sldId id="303"/>
            <p14:sldId id="271"/>
            <p14:sldId id="264"/>
            <p14:sldId id="263"/>
            <p14:sldId id="308"/>
            <p14:sldId id="309"/>
            <p14:sldId id="311"/>
            <p14:sldId id="266"/>
            <p14:sldId id="304"/>
            <p14:sldId id="296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67DCE-B693-49B7-AA76-8646A08ABFEC}" v="156" dt="2023-08-08T19:05:00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2" autoAdjust="0"/>
  </p:normalViewPr>
  <p:slideViewPr>
    <p:cSldViewPr snapToGrid="0">
      <p:cViewPr varScale="1">
        <p:scale>
          <a:sx n="81" d="100"/>
          <a:sy n="81" d="100"/>
        </p:scale>
        <p:origin x="1493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92B02F-09CA-4EC0-AE18-246707E7879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63B352-40E5-4056-8A51-89C58467D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E0EA0B-D2FE-4BD0-B3E7-59DF5CD417D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BDFBEC-4E14-4313-925A-B7A6DC5DF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4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FBEC-4E14-4313-925A-B7A6DC5DF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FBEC-4E14-4313-925A-B7A6DC5DF4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9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Household Hazardous Waste Facility accepts hazardous materials for safe and responsible disposal.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DFBEC-4E14-4313-925A-B7A6DC5DF4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4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 Bag is a temporary solution until they are able to connect with shelters or other housing opportunities.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DFBEC-4E14-4313-925A-B7A6DC5DF4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7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0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3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07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2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2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7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C821D88-EB41-427D-91AF-9C9032988EB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F12755B-EEB4-4AE8-81B9-EDF328EDE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73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8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  <p:sldLayoutId id="2147485597" r:id="rId12"/>
    <p:sldLayoutId id="2147485598" r:id="rId13"/>
    <p:sldLayoutId id="2147485599" r:id="rId14"/>
    <p:sldLayoutId id="2147485600" r:id="rId15"/>
    <p:sldLayoutId id="2147485601" r:id="rId16"/>
    <p:sldLayoutId id="21474856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RBzgGgPPhc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08049" y="3733012"/>
            <a:ext cx="4628561" cy="3280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  <a:t>Tacoma PD</a:t>
            </a:r>
            <a:b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  <a:t>Organizational</a:t>
            </a:r>
            <a:b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  <a:t>Health Resource</a:t>
            </a:r>
            <a:b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endParaRPr lang="en-US" sz="4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r="-1" b="9054"/>
          <a:stretch/>
        </p:blipFill>
        <p:spPr bwMode="auto">
          <a:xfrm>
            <a:off x="20" y="10"/>
            <a:ext cx="5015040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BB17E-9401-40FD-8531-E1B884CD2954}"/>
              </a:ext>
            </a:extLst>
          </p:cNvPr>
          <p:cNvSpPr txBox="1"/>
          <p:nvPr/>
        </p:nvSpPr>
        <p:spPr>
          <a:xfrm>
            <a:off x="89554" y="278862"/>
            <a:ext cx="4430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Additional Resources</a:t>
            </a:r>
            <a:endParaRPr lang="en-US" sz="4000" dirty="0">
              <a:solidFill>
                <a:schemeClr val="accent1"/>
              </a:solidFill>
              <a:effectLst/>
              <a:latin typeface="Narkisim" panose="020E0502050101010101" pitchFamily="34" charset="-79"/>
              <a:ea typeface="Calibri" panose="020F0502020204030204" pitchFamily="34" charset="0"/>
              <a:cs typeface="Narkisim" panose="020E0502050101010101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978E0-85B0-4369-9840-F92D047F7EB7}"/>
              </a:ext>
            </a:extLst>
          </p:cNvPr>
          <p:cNvSpPr txBox="1"/>
          <p:nvPr/>
        </p:nvSpPr>
        <p:spPr>
          <a:xfrm>
            <a:off x="89554" y="1165700"/>
            <a:ext cx="387913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 non-profits and industry organizations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Advocacy and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groups</a:t>
            </a:r>
          </a:p>
          <a:p>
            <a:pPr marR="0" lvl="0"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Industry Publishers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A7CF90-97C2-AAE6-ACD8-C93F8132E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65" y="794254"/>
            <a:ext cx="2978042" cy="59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6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01B0EB-047B-4677-87CB-C1AC86F4685C}"/>
              </a:ext>
            </a:extLst>
          </p:cNvPr>
          <p:cNvSpPr txBox="1"/>
          <p:nvPr/>
        </p:nvSpPr>
        <p:spPr>
          <a:xfrm>
            <a:off x="93812" y="351172"/>
            <a:ext cx="32715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chemeClr val="accent1"/>
                </a:solidFill>
                <a:latin typeface="Narkisim" panose="020E0502050101010101" pitchFamily="34" charset="-79"/>
                <a:ea typeface="Calibri" panose="020F0502020204030204" pitchFamily="34" charset="0"/>
                <a:cs typeface="Narkisim" panose="020E0502050101010101" pitchFamily="34" charset="-79"/>
              </a:rPr>
              <a:t>Relaxation &amp; Mindfulness</a:t>
            </a:r>
            <a:endParaRPr lang="en-US" sz="4400" dirty="0">
              <a:solidFill>
                <a:schemeClr val="accent1"/>
              </a:solidFill>
              <a:effectLst/>
              <a:latin typeface="Narkisim" panose="020E0502050101010101" pitchFamily="34" charset="-79"/>
              <a:ea typeface="Calibri" panose="020F0502020204030204" pitchFamily="34" charset="0"/>
              <a:cs typeface="Narkisim" panose="020E0502050101010101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D3DB3-3093-5BA4-5DB4-6E21E4FD7FF8}"/>
              </a:ext>
            </a:extLst>
          </p:cNvPr>
          <p:cNvSpPr txBox="1"/>
          <p:nvPr/>
        </p:nvSpPr>
        <p:spPr>
          <a:xfrm>
            <a:off x="207390" y="2639505"/>
            <a:ext cx="3157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Guided Meditation</a:t>
            </a:r>
          </a:p>
          <a:p>
            <a:endParaRPr lang="en-US" sz="2400" dirty="0"/>
          </a:p>
          <a:p>
            <a:r>
              <a:rPr lang="en-US" sz="2400" dirty="0"/>
              <a:t>Sleep Sounds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D3B65B1-821D-2399-C307-9B4D35EFF6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4" t="7746" r="33205" b="7176"/>
          <a:stretch/>
        </p:blipFill>
        <p:spPr>
          <a:xfrm>
            <a:off x="3459636" y="-131975"/>
            <a:ext cx="2557634" cy="5005633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00F986-A4D0-9211-0229-AE614CEB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36" y="1106335"/>
            <a:ext cx="2724802" cy="546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0D4AE-4A4A-48BC-8C13-402BCE9CD587}"/>
              </a:ext>
            </a:extLst>
          </p:cNvPr>
          <p:cNvSpPr txBox="1"/>
          <p:nvPr/>
        </p:nvSpPr>
        <p:spPr>
          <a:xfrm>
            <a:off x="482393" y="609600"/>
            <a:ext cx="4930264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spcBef>
                <a:spcPct val="0"/>
              </a:spcBef>
              <a:spcAft>
                <a:spcPts val="600"/>
              </a:spcAft>
            </a:pPr>
            <a:r>
              <a:rPr lang="en-US" sz="3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Therapist Locators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97046-8565-4C48-AEB0-35AE624C6515}"/>
              </a:ext>
            </a:extLst>
          </p:cNvPr>
          <p:cNvSpPr txBox="1"/>
          <p:nvPr/>
        </p:nvSpPr>
        <p:spPr>
          <a:xfrm>
            <a:off x="482394" y="2666999"/>
            <a:ext cx="4930263" cy="321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Listing of Vetted Therapists</a:t>
            </a: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16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Brief Bio</a:t>
            </a: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16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Therapist Location</a:t>
            </a: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16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One-touch Map Direction</a:t>
            </a: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1600" b="1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600" b="1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Click to Call</a:t>
            </a: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14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marR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endParaRPr lang="en-US" sz="1400" cap="smal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2" name="Picture 1" descr="A screenshot of a phone&#10;&#10;Description automatically generated with low confidence">
            <a:extLst>
              <a:ext uri="{FF2B5EF4-FFF2-40B4-BE49-F238E27FC236}">
                <a16:creationId xmlns:a16="http://schemas.microsoft.com/office/drawing/2014/main" id="{FC40762B-C228-D1DA-9B45-481A657F1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47" y="645106"/>
            <a:ext cx="2610754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4010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732" y="609600"/>
            <a:ext cx="5057825" cy="1905000"/>
          </a:xfrm>
        </p:spPr>
        <p:txBody>
          <a:bodyPr>
            <a:normAutofit/>
          </a:bodyPr>
          <a:lstStyle/>
          <a:p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Dr. Gilmartin</a:t>
            </a:r>
            <a:b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Emotional Survival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22" y="2666999"/>
            <a:ext cx="4742143" cy="341574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Content from the nationally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renowned expert in officer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Wellness</a:t>
            </a: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Author of Emotional Survival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 Law Enforcement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B57063-80EB-0EBB-0644-AE242F98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9" y="362402"/>
            <a:ext cx="3077093" cy="61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1141-AB27-4B2E-B388-2FC2F4BB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732" y="609600"/>
            <a:ext cx="5057825" cy="1905000"/>
          </a:xfrm>
        </p:spPr>
        <p:txBody>
          <a:bodyPr>
            <a:normAutofit/>
          </a:bodyPr>
          <a:lstStyle/>
          <a:p>
            <a:r>
              <a:rPr lang="en-US">
                <a:latin typeface="Narkisim" panose="020E0502050101010101" pitchFamily="34" charset="-79"/>
                <a:cs typeface="Narkisim" panose="020E0502050101010101" pitchFamily="34" charset="-79"/>
              </a:rPr>
              <a:t>Available to spouses/ significant Others &amp; Retired LE</a:t>
            </a:r>
          </a:p>
        </p:txBody>
      </p:sp>
      <p:pic>
        <p:nvPicPr>
          <p:cNvPr id="4" name="Picture 3" descr="A group of people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AE6FB0D5-A4B3-BF6B-964F-0865512F2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10" r="27690" b="-1"/>
          <a:stretch/>
        </p:blipFill>
        <p:spPr>
          <a:xfrm>
            <a:off x="193192" y="10"/>
            <a:ext cx="2609642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A84A3-281B-42F8-996D-01E52991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574" y="2054257"/>
            <a:ext cx="5285133" cy="34157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No charge to you or the Department</a:t>
            </a:r>
          </a:p>
          <a:p>
            <a:pPr marL="457200" lvl="1" indent="0">
              <a:buNone/>
            </a:pPr>
            <a:endParaRPr lang="en-US" sz="2400" dirty="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Family-Specific resources 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uch as marriage, financial support,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833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348" y="609600"/>
            <a:ext cx="3841955" cy="1905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arkisim" panose="020E0502050101010101" pitchFamily="34" charset="-79"/>
                <a:cs typeface="Narkisim" panose="020E0502050101010101" pitchFamily="34" charset="-79"/>
              </a:rPr>
              <a:t>Anonymous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348" y="2666999"/>
            <a:ext cx="3841955" cy="3216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SETTINGS you can rate and review the app directly to Lexipol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 us know</a:t>
            </a:r>
          </a:p>
          <a:p>
            <a:pPr marL="0" indent="0">
              <a:buNone/>
            </a:pPr>
            <a:r>
              <a:rPr lang="en-US" dirty="0"/>
              <a:t>	what you like</a:t>
            </a:r>
          </a:p>
          <a:p>
            <a:pPr marL="0" indent="0">
              <a:buNone/>
            </a:pPr>
            <a:r>
              <a:rPr lang="en-US" dirty="0"/>
              <a:t>	what more you’d like to see</a:t>
            </a:r>
          </a:p>
          <a:p>
            <a:pPr marL="0" indent="0">
              <a:buNone/>
            </a:pPr>
            <a:r>
              <a:rPr lang="en-US" dirty="0"/>
              <a:t>	What you think could be better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A99F866B-FD87-9CDA-BA95-BCE125D5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94" y="1189969"/>
            <a:ext cx="4088720" cy="415802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5889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889" y="153477"/>
            <a:ext cx="4537239" cy="85225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Download now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266" y="1197164"/>
            <a:ext cx="4907745" cy="5458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Scan the QR code with your phone’s camera to Download the app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Or Search Cordico Wellness in the App Store or Google Play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Enter TPD Credentials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 IDs:</a:t>
            </a:r>
          </a:p>
          <a:p>
            <a:pPr marL="0" indent="0">
              <a:buNone/>
            </a:pPr>
            <a:r>
              <a:rPr lang="en-US" cap="none" dirty="0"/>
              <a:t>TacomaPD-A-WA	Active</a:t>
            </a:r>
          </a:p>
          <a:p>
            <a:pPr marL="0" indent="0">
              <a:buNone/>
            </a:pPr>
            <a:r>
              <a:rPr lang="en-US" cap="none" dirty="0"/>
              <a:t>TacomaPD-S-WA	Spouse/Significant</a:t>
            </a:r>
          </a:p>
          <a:p>
            <a:pPr marL="0" indent="0">
              <a:buNone/>
            </a:pPr>
            <a:r>
              <a:rPr lang="en-US" cap="none" dirty="0"/>
              <a:t>TacomaPD-R-WA	Retired</a:t>
            </a:r>
          </a:p>
          <a:p>
            <a:pPr marL="0" indent="0">
              <a:buNone/>
            </a:pPr>
            <a:r>
              <a:rPr lang="en-US" cap="none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Department Code:</a:t>
            </a:r>
          </a:p>
          <a:p>
            <a:pPr marL="0" indent="0">
              <a:buNone/>
            </a:pPr>
            <a:r>
              <a:rPr lang="en-US" sz="2000" cap="none" dirty="0">
                <a:solidFill>
                  <a:srgbClr val="FFFF00"/>
                </a:solidFill>
                <a:latin typeface="Arial" panose="020B0604020202020204" pitchFamily="34" charset="0"/>
              </a:rPr>
              <a:t>Wellness1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oogle-play-logo">
            <a:extLst>
              <a:ext uri="{FF2B5EF4-FFF2-40B4-BE49-F238E27FC236}">
                <a16:creationId xmlns:a16="http://schemas.microsoft.com/office/drawing/2014/main" id="{654CABA9-693C-F25D-7251-ECEC188A1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28" y="5462747"/>
            <a:ext cx="1574275" cy="50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9521F289-1477-8178-8BCD-F4A35E408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29" y="1609048"/>
            <a:ext cx="3410426" cy="343900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E435B6F-B474-20E8-5CEE-5EAC0F4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3" y="5464386"/>
            <a:ext cx="1574275" cy="46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EF2132D3-90C9-AC42-9D23-AA5202318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3" y="1609048"/>
            <a:ext cx="3410426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8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592" y="836563"/>
            <a:ext cx="5444816" cy="8906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C3A1A4-9718-6E84-F6B5-BE5307EF4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flipH="1">
            <a:off x="2733771" y="5130757"/>
            <a:ext cx="3268175" cy="81704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E04BB9F-872A-3179-6051-36E32F4D6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932" y="5202518"/>
            <a:ext cx="2032396" cy="817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A4BBA4-EB5C-C91B-A8D2-29CC56C00068}"/>
              </a:ext>
            </a:extLst>
          </p:cNvPr>
          <p:cNvSpPr txBox="1"/>
          <p:nvPr/>
        </p:nvSpPr>
        <p:spPr>
          <a:xfrm>
            <a:off x="1008667" y="2355193"/>
            <a:ext cx="3110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Thank you</a:t>
            </a:r>
          </a:p>
          <a:p>
            <a:r>
              <a:rPr lang="en-US" sz="3600" b="1" dirty="0"/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330405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2396-7632-1339-90B2-543D6B2E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799" y="609600"/>
            <a:ext cx="4647154" cy="31516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Washington Association </a:t>
            </a:r>
            <a:b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Of Sheriffs and Police Chiefs </a:t>
            </a:r>
            <a:b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1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Presents</a:t>
            </a:r>
          </a:p>
        </p:txBody>
      </p:sp>
      <p:pic>
        <p:nvPicPr>
          <p:cNvPr id="5" name="Content Placeholder 4" descr="A picture containing text, electronics, monitor, screenshot&#10;&#10;Description automatically generated">
            <a:extLst>
              <a:ext uri="{FF2B5EF4-FFF2-40B4-BE49-F238E27FC236}">
                <a16:creationId xmlns:a16="http://schemas.microsoft.com/office/drawing/2014/main" id="{5541C1C5-50AC-59AA-FFA1-2998D141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8" y="706539"/>
            <a:ext cx="2830845" cy="569014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E5F9E05-053B-706E-ED6E-AD305930D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4804" y="4750031"/>
            <a:ext cx="2969443" cy="119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1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29E6-0AEC-2033-60BA-4ED7E06F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Cordico Wellness App</a:t>
            </a:r>
            <a:br>
              <a:rPr lang="en-US" dirty="0"/>
            </a:br>
            <a:r>
              <a:rPr lang="en-US" dirty="0"/>
              <a:t>Gordon Graham &amp; Dr. David Black</a:t>
            </a:r>
          </a:p>
        </p:txBody>
      </p:sp>
      <p:pic>
        <p:nvPicPr>
          <p:cNvPr id="4" name="Online Media 3" title="The Cordico Wellness App with Gordon Graham and Dr. David Black - Lexipol">
            <a:hlinkClick r:id="" action="ppaction://media"/>
            <a:extLst>
              <a:ext uri="{FF2B5EF4-FFF2-40B4-BE49-F238E27FC236}">
                <a16:creationId xmlns:a16="http://schemas.microsoft.com/office/drawing/2014/main" id="{CE9EF45C-13D9-3C02-6903-5665A2D319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6950" y="2060575"/>
            <a:ext cx="6733029" cy="38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7697D5-326F-4DD7-BC31-CC7C4308E9BD}"/>
              </a:ext>
            </a:extLst>
          </p:cNvPr>
          <p:cNvSpPr txBox="1"/>
          <p:nvPr/>
        </p:nvSpPr>
        <p:spPr>
          <a:xfrm>
            <a:off x="584461" y="532615"/>
            <a:ext cx="76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Confidential and Anonymous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82EDA-BDE9-662F-538B-731D5FFA53A1}"/>
              </a:ext>
            </a:extLst>
          </p:cNvPr>
          <p:cNvSpPr txBox="1"/>
          <p:nvPr/>
        </p:nvSpPr>
        <p:spPr>
          <a:xfrm>
            <a:off x="584461" y="2139883"/>
            <a:ext cx="6815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personal Information is collected</a:t>
            </a:r>
          </a:p>
          <a:p>
            <a:endParaRPr lang="en-US" sz="2800" dirty="0"/>
          </a:p>
          <a:p>
            <a:r>
              <a:rPr lang="en-US" sz="2800" dirty="0"/>
              <a:t>No personal login needed</a:t>
            </a:r>
          </a:p>
          <a:p>
            <a:endParaRPr lang="en-US" sz="2800" dirty="0"/>
          </a:p>
          <a:p>
            <a:r>
              <a:rPr lang="en-US" sz="2800" dirty="0"/>
              <a:t>Use Department login </a:t>
            </a:r>
          </a:p>
          <a:p>
            <a:endParaRPr lang="en-US" sz="2800" dirty="0"/>
          </a:p>
          <a:p>
            <a:r>
              <a:rPr lang="en-US" sz="2800" dirty="0"/>
              <a:t>No data or history saved to a device</a:t>
            </a:r>
          </a:p>
        </p:txBody>
      </p:sp>
    </p:spTree>
    <p:extLst>
      <p:ext uri="{BB962C8B-B14F-4D97-AF65-F5344CB8AC3E}">
        <p14:creationId xmlns:p14="http://schemas.microsoft.com/office/powerpoint/2010/main" val="286274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415" y="75377"/>
            <a:ext cx="3685880" cy="11308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4000" b="1" kern="12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Get Help Now</a:t>
            </a:r>
          </a:p>
        </p:txBody>
      </p:sp>
      <p:pic>
        <p:nvPicPr>
          <p:cNvPr id="3" name="Picture 2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E3F9173C-0972-74B2-7CC1-AC1FDCD1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765" y="589326"/>
            <a:ext cx="3024882" cy="567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697A1D-D1C7-DD6E-9CDA-2CED49FBA7EF}"/>
              </a:ext>
            </a:extLst>
          </p:cNvPr>
          <p:cNvSpPr txBox="1"/>
          <p:nvPr/>
        </p:nvSpPr>
        <p:spPr>
          <a:xfrm>
            <a:off x="75415" y="1480008"/>
            <a:ext cx="55135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If you are in crisis or want to talk with someone immediately, one tap to connect to:</a:t>
            </a:r>
          </a:p>
          <a:p>
            <a:endParaRPr lang="en-US" b="1" dirty="0"/>
          </a:p>
          <a:p>
            <a:r>
              <a:rPr lang="en-US" b="1" dirty="0"/>
              <a:t>Code4NW for WA First Responders</a:t>
            </a:r>
          </a:p>
          <a:p>
            <a:endParaRPr lang="en-US" b="1" dirty="0"/>
          </a:p>
          <a:p>
            <a:r>
              <a:rPr lang="en-US" b="1" dirty="0"/>
              <a:t>Safe Call Now for Fire Responders</a:t>
            </a:r>
          </a:p>
          <a:p>
            <a:endParaRPr lang="en-US" b="1" dirty="0"/>
          </a:p>
          <a:p>
            <a:r>
              <a:rPr lang="en-US" b="1" dirty="0"/>
              <a:t>Copline for LE Professionals</a:t>
            </a:r>
          </a:p>
          <a:p>
            <a:endParaRPr lang="en-US" b="1" dirty="0"/>
          </a:p>
          <a:p>
            <a:r>
              <a:rPr lang="en-US" b="1" dirty="0"/>
              <a:t>Suicide Prevention Line</a:t>
            </a:r>
          </a:p>
        </p:txBody>
      </p:sp>
    </p:spTree>
    <p:extLst>
      <p:ext uri="{BB962C8B-B14F-4D97-AF65-F5344CB8AC3E}">
        <p14:creationId xmlns:p14="http://schemas.microsoft.com/office/powerpoint/2010/main" val="204831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56DDD-9C66-4CE2-AD6E-ADF78BF751FF}"/>
              </a:ext>
            </a:extLst>
          </p:cNvPr>
          <p:cNvSpPr txBox="1"/>
          <p:nvPr/>
        </p:nvSpPr>
        <p:spPr>
          <a:xfrm>
            <a:off x="1721536" y="291325"/>
            <a:ext cx="6000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  <a:t>Anonymous Self-Assessments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ECB71-DFFE-DD4E-11AB-68D5B9EC133D}"/>
              </a:ext>
            </a:extLst>
          </p:cNvPr>
          <p:cNvSpPr txBox="1"/>
          <p:nvPr/>
        </p:nvSpPr>
        <p:spPr>
          <a:xfrm>
            <a:off x="367645" y="1102936"/>
            <a:ext cx="4347665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Multiple modules:</a:t>
            </a:r>
          </a:p>
          <a:p>
            <a:endParaRPr lang="en-US" sz="2000" dirty="0"/>
          </a:p>
          <a:p>
            <a:r>
              <a:rPr lang="en-US" sz="2000" dirty="0"/>
              <a:t>Alcohol</a:t>
            </a:r>
          </a:p>
          <a:p>
            <a:endParaRPr lang="en-US" sz="2000" dirty="0"/>
          </a:p>
          <a:p>
            <a:r>
              <a:rPr lang="en-US" sz="2000" dirty="0"/>
              <a:t>Anger</a:t>
            </a:r>
          </a:p>
          <a:p>
            <a:endParaRPr lang="en-US" sz="2000" dirty="0"/>
          </a:p>
          <a:p>
            <a:r>
              <a:rPr lang="en-US" sz="2000" dirty="0"/>
              <a:t>Compassion Fatigue</a:t>
            </a:r>
          </a:p>
          <a:p>
            <a:endParaRPr lang="en-US" sz="2000" dirty="0"/>
          </a:p>
          <a:p>
            <a:r>
              <a:rPr lang="en-US" sz="2000" dirty="0"/>
              <a:t>Depression </a:t>
            </a:r>
          </a:p>
          <a:p>
            <a:endParaRPr lang="en-US" sz="2000" dirty="0"/>
          </a:p>
          <a:p>
            <a:r>
              <a:rPr lang="en-US" sz="2000" dirty="0"/>
              <a:t>PTSD</a:t>
            </a:r>
          </a:p>
          <a:p>
            <a:endParaRPr lang="en-US" sz="2000" dirty="0"/>
          </a:p>
          <a:p>
            <a:r>
              <a:rPr lang="en-US" sz="2000" dirty="0"/>
              <a:t>And more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800" dirty="0"/>
              <a:t>Only </a:t>
            </a:r>
            <a:r>
              <a:rPr lang="en-US" sz="2800" b="1" dirty="0"/>
              <a:t>YOU</a:t>
            </a:r>
            <a:r>
              <a:rPr lang="en-US" sz="2800" dirty="0"/>
              <a:t> see the results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5CC14E-D95D-F5A8-31B8-4242C05EE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t="13805" r="17327" b="9413"/>
          <a:stretch/>
        </p:blipFill>
        <p:spPr>
          <a:xfrm>
            <a:off x="4098143" y="1254538"/>
            <a:ext cx="2519513" cy="4348923"/>
          </a:xfrm>
          <a:prstGeom prst="rect">
            <a:avLst/>
          </a:prstGeom>
        </p:spPr>
      </p:pic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DB08835B-DCC3-7E15-CA1C-709D46EC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575" y="2244455"/>
            <a:ext cx="2126972" cy="402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80" y="306371"/>
            <a:ext cx="7511473" cy="73316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arkisim" panose="020E0502050101010101" pitchFamily="34" charset="-79"/>
                <a:cs typeface="Narkisim" panose="020E0502050101010101" pitchFamily="34" charset="-79"/>
              </a:rPr>
              <a:t>Wellness Toolkit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80" y="1171963"/>
            <a:ext cx="4728781" cy="5379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60 behavioral health topics</a:t>
            </a:r>
          </a:p>
          <a:p>
            <a:r>
              <a:rPr lang="en-US" dirty="0"/>
              <a:t>Alcohol Abuse</a:t>
            </a:r>
          </a:p>
          <a:p>
            <a:r>
              <a:rPr lang="en-US" dirty="0"/>
              <a:t>Critical Incidents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Family Support</a:t>
            </a:r>
          </a:p>
          <a:p>
            <a:r>
              <a:rPr lang="en-US" dirty="0"/>
              <a:t>Financial Fitness</a:t>
            </a:r>
          </a:p>
          <a:p>
            <a:r>
              <a:rPr lang="en-US" dirty="0"/>
              <a:t>Emotional Survival</a:t>
            </a:r>
          </a:p>
          <a:p>
            <a:r>
              <a:rPr lang="en-US" dirty="0"/>
              <a:t>Marriage Guidance</a:t>
            </a:r>
          </a:p>
          <a:p>
            <a:r>
              <a:rPr lang="en-US" dirty="0"/>
              <a:t>Mindfulness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Developed by experienced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first responder psychologists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A picture containing text, electronics, screen&#10;&#10;Description automatically generated">
            <a:extLst>
              <a:ext uri="{FF2B5EF4-FFF2-40B4-BE49-F238E27FC236}">
                <a16:creationId xmlns:a16="http://schemas.microsoft.com/office/drawing/2014/main" id="{5AA3441B-9EA6-B479-2D2F-EDBC8995F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433" y="1085711"/>
            <a:ext cx="2876963" cy="57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8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94" y="609600"/>
            <a:ext cx="2732755" cy="1905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Narkisim" panose="020E0502050101010101" pitchFamily="34" charset="-79"/>
                <a:cs typeface="Narkisim" panose="020E0502050101010101" pitchFamily="34" charset="-79"/>
              </a:rPr>
              <a:t>Nutrition toolkit &amp; Weight Loss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94" y="2666999"/>
            <a:ext cx="2732755" cy="321627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Nutrition tips and FAQs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Guided weight loss challenge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Additional nutrition resources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5A7159E-B74D-81CF-15CD-9CAEEBD9FD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4" t="7746" r="33205" b="7176"/>
          <a:stretch/>
        </p:blipFill>
        <p:spPr>
          <a:xfrm>
            <a:off x="3549281" y="1154153"/>
            <a:ext cx="2678702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3D8B3A8-7DD1-824E-3716-3455E3357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384" y="609600"/>
            <a:ext cx="2312847" cy="46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9301" y="402835"/>
            <a:ext cx="4424117" cy="868870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latin typeface="Narkisim" panose="020E0502050101010101" pitchFamily="34" charset="-79"/>
                <a:cs typeface="Narkisim" panose="020E0502050101010101" pitchFamily="34" charset="-79"/>
              </a:rPr>
              <a:t>Fitness and injury </a:t>
            </a:r>
            <a:br>
              <a:rPr lang="en-US" sz="3400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en-US" sz="3400" dirty="0">
                <a:latin typeface="Narkisim" panose="020E0502050101010101" pitchFamily="34" charset="-79"/>
                <a:cs typeface="Narkisim" panose="020E0502050101010101" pitchFamily="34" charset="-79"/>
              </a:rPr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4D514-5519-4B03-8497-E73A7CD9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01" y="1640263"/>
            <a:ext cx="3263458" cy="2922310"/>
          </a:xfrm>
        </p:spPr>
        <p:txBody>
          <a:bodyPr>
            <a:noAutofit/>
          </a:bodyPr>
          <a:lstStyle/>
          <a:p>
            <a:r>
              <a:rPr lang="en-US" sz="2400" dirty="0"/>
              <a:t>Yoga for First Responders</a:t>
            </a:r>
          </a:p>
          <a:p>
            <a:r>
              <a:rPr lang="en-US" sz="2400" dirty="0"/>
              <a:t>Physical Therapy Videos</a:t>
            </a:r>
          </a:p>
          <a:p>
            <a:r>
              <a:rPr lang="en-US" sz="2400" dirty="0"/>
              <a:t>Injury Prevention Tips</a:t>
            </a:r>
          </a:p>
        </p:txBody>
      </p:sp>
      <p:pic>
        <p:nvPicPr>
          <p:cNvPr id="2" name="Picture 1" descr="A picture containing text, cellphone&#10;&#10;Description automatically generated">
            <a:extLst>
              <a:ext uri="{FF2B5EF4-FFF2-40B4-BE49-F238E27FC236}">
                <a16:creationId xmlns:a16="http://schemas.microsoft.com/office/drawing/2014/main" id="{8BCB2C7D-616C-DCA5-C1C7-C407CE849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4" t="7746" r="33205" b="7176"/>
          <a:stretch/>
        </p:blipFill>
        <p:spPr>
          <a:xfrm>
            <a:off x="5052767" y="265808"/>
            <a:ext cx="3181726" cy="62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0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2F92B9DBA9A40BD7B1B1951CCADA4" ma:contentTypeVersion="10" ma:contentTypeDescription="Create a new document." ma:contentTypeScope="" ma:versionID="c8ba1c23b0f22678ab911db48f8c30de">
  <xsd:schema xmlns:xsd="http://www.w3.org/2001/XMLSchema" xmlns:xs="http://www.w3.org/2001/XMLSchema" xmlns:p="http://schemas.microsoft.com/office/2006/metadata/properties" xmlns:ns2="a180b933-309b-442a-be67-be33fbd8df19" xmlns:ns3="eeea1a2c-90f7-40cd-a6b3-c88d6c0fd8c6" targetNamespace="http://schemas.microsoft.com/office/2006/metadata/properties" ma:root="true" ma:fieldsID="22212c85a7611e1689946f007f1e56ac" ns2:_="" ns3:_="">
    <xsd:import namespace="a180b933-309b-442a-be67-be33fbd8df19"/>
    <xsd:import namespace="eeea1a2c-90f7-40cd-a6b3-c88d6c0fd8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0b933-309b-442a-be67-be33fbd8d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a1a2c-90f7-40cd-a6b3-c88d6c0fd8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B0C5E-3A2A-4A02-A49B-22F6FDEDF0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122EE4-0AA8-47F4-B79F-2EB20DB58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80b933-309b-442a-be67-be33fbd8df19"/>
    <ds:schemaRef ds:uri="eeea1a2c-90f7-40cd-a6b3-c88d6c0fd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A7E6A5-BACE-4649-A0D8-B686BA5BC47D}">
  <ds:schemaRefs>
    <ds:schemaRef ds:uri="http://www.w3.org/XML/1998/namespace"/>
    <ds:schemaRef ds:uri="http://schemas.openxmlformats.org/package/2006/metadata/core-properties"/>
    <ds:schemaRef ds:uri="http://purl.org/dc/terms/"/>
    <ds:schemaRef ds:uri="eeea1a2c-90f7-40cd-a6b3-c88d6c0fd8c6"/>
    <ds:schemaRef ds:uri="a180b933-309b-442a-be67-be33fbd8df19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1882</TotalTime>
  <Words>380</Words>
  <Application>Microsoft Office PowerPoint</Application>
  <PresentationFormat>On-screen Show (4:3)</PresentationFormat>
  <Paragraphs>118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Narkisim</vt:lpstr>
      <vt:lpstr>Times New Roman</vt:lpstr>
      <vt:lpstr>Wingdings</vt:lpstr>
      <vt:lpstr>Mesh</vt:lpstr>
      <vt:lpstr>Tacoma PD Organizational Health Resource </vt:lpstr>
      <vt:lpstr>Washington Association  Of Sheriffs and Police Chiefs  Presents</vt:lpstr>
      <vt:lpstr>Cordico Wellness App Gordon Graham &amp; Dr. David Black</vt:lpstr>
      <vt:lpstr>PowerPoint Presentation</vt:lpstr>
      <vt:lpstr>Get Help Now</vt:lpstr>
      <vt:lpstr>PowerPoint Presentation</vt:lpstr>
      <vt:lpstr>Wellness Toolkit</vt:lpstr>
      <vt:lpstr>Nutrition toolkit &amp; Weight Loss Challenge</vt:lpstr>
      <vt:lpstr>Fitness and injury  prevention</vt:lpstr>
      <vt:lpstr>PowerPoint Presentation</vt:lpstr>
      <vt:lpstr>PowerPoint Presentation</vt:lpstr>
      <vt:lpstr>PowerPoint Presentation</vt:lpstr>
      <vt:lpstr>Dr. Gilmartin Emotional Survival</vt:lpstr>
      <vt:lpstr>Available to spouses/ significant Others &amp; Retired LE</vt:lpstr>
      <vt:lpstr>Anonymous Feedback</vt:lpstr>
      <vt:lpstr>Download now</vt:lpstr>
      <vt:lpstr>Questions</vt:lpstr>
    </vt:vector>
  </TitlesOfParts>
  <Company>City of Tacoma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Still, Daniel</dc:creator>
  <cp:lastModifiedBy>Stark, R. Gordon</cp:lastModifiedBy>
  <cp:revision>64</cp:revision>
  <cp:lastPrinted>2018-09-07T21:18:06Z</cp:lastPrinted>
  <dcterms:created xsi:type="dcterms:W3CDTF">2016-09-07T19:26:26Z</dcterms:created>
  <dcterms:modified xsi:type="dcterms:W3CDTF">2023-09-26T18:21:01Z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0x010100E0F2F92B9DBA9A40BD7B1B1951CCADA4</vt:lpwstr>
  </property>
</Properties>
</file>